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9341E-8DA0-45F3-8834-E2A09A2A2E31}" type="datetimeFigureOut">
              <a:rPr lang="fi-FI" smtClean="0"/>
              <a:t>8.2.2022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F971D-2029-430C-A5B0-B9B1389671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7017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89D44A62-578C-441B-8154-1C1B66094B27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248D-0CF0-49B7-A96C-CC8B5CD60C82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3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80F4D4A2-234A-4493-9397-B544D9F0D5DA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7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3A1BF-C4FA-4FB6-A58E-9472A6F62316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45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B62B1C5C-94D1-4DAB-9921-6E7493DE6AF8}" type="datetime1">
              <a:rPr lang="en-US" smtClean="0"/>
              <a:t>2/8/2022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1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2D84F-411A-4CEF-A4E1-1A8EF0579627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71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BEE0-F743-45CC-9FFF-BE704DFE7212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027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C685-4495-416A-A16C-8300D026552F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04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309A-C654-4F96-ACA5-F61588C73556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56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BAF073D-85F1-4442-80C9-C0E8D8DB3AD7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2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3B9A5FD5-F9B7-4F38-81C1-0C0C61801079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098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CD49E86-1821-4DA5-8DAB-A9AE9D230E95}" type="datetime1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www.yhteisokeskus.fi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44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0" r:id="rId6"/>
    <p:sldLayoutId id="2147483686" r:id="rId7"/>
    <p:sldLayoutId id="2147483687" r:id="rId8"/>
    <p:sldLayoutId id="2147483688" r:id="rId9"/>
    <p:sldLayoutId id="2147483689" r:id="rId10"/>
    <p:sldLayoutId id="2147483691" r:id="rId11"/>
  </p:sldLayoutIdLst>
  <p:hf sldNum="0" hd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hteisokeskus.fi/" TargetMode="External"/><Relationship Id="rId2" Type="http://schemas.openxmlformats.org/officeDocument/2006/relationships/hyperlink" Target="mailto:milja.karjalainen@yhteisokeskus.f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satasote.f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00382C6-249C-4F5B-A1AB-9531B5398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87256" y="0"/>
            <a:ext cx="3404592" cy="2880968"/>
          </a:xfrm>
          <a:custGeom>
            <a:avLst/>
            <a:gdLst>
              <a:gd name="connsiteX0" fmla="*/ 30625 w 3404592"/>
              <a:gd name="connsiteY0" fmla="*/ 0 h 2880968"/>
              <a:gd name="connsiteX1" fmla="*/ 3404591 w 3404592"/>
              <a:gd name="connsiteY1" fmla="*/ 0 h 2880968"/>
              <a:gd name="connsiteX2" fmla="*/ 3404592 w 3404592"/>
              <a:gd name="connsiteY2" fmla="*/ 2363677 h 2880968"/>
              <a:gd name="connsiteX3" fmla="*/ 3368234 w 3404592"/>
              <a:gd name="connsiteY3" fmla="*/ 2400463 h 2880968"/>
              <a:gd name="connsiteX4" fmla="*/ 2673169 w 3404592"/>
              <a:gd name="connsiteY4" fmla="*/ 2691710 h 2880968"/>
              <a:gd name="connsiteX5" fmla="*/ 2383908 w 3404592"/>
              <a:gd name="connsiteY5" fmla="*/ 2766733 h 2880968"/>
              <a:gd name="connsiteX6" fmla="*/ 580011 w 3404592"/>
              <a:gd name="connsiteY6" fmla="*/ 2455996 h 2880968"/>
              <a:gd name="connsiteX7" fmla="*/ 103935 w 3404592"/>
              <a:gd name="connsiteY7" fmla="*/ 1224395 h 2880968"/>
              <a:gd name="connsiteX8" fmla="*/ 76737 w 3404592"/>
              <a:gd name="connsiteY8" fmla="*/ 1040246 h 2880968"/>
              <a:gd name="connsiteX9" fmla="*/ 6986 w 3404592"/>
              <a:gd name="connsiteY9" fmla="*/ 142569 h 2880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04592" h="2880968">
                <a:moveTo>
                  <a:pt x="30625" y="0"/>
                </a:moveTo>
                <a:lnTo>
                  <a:pt x="3404591" y="0"/>
                </a:lnTo>
                <a:lnTo>
                  <a:pt x="3404592" y="2363677"/>
                </a:lnTo>
                <a:lnTo>
                  <a:pt x="3368234" y="2400463"/>
                </a:lnTo>
                <a:cubicBezTo>
                  <a:pt x="3196560" y="2556781"/>
                  <a:pt x="3007578" y="2609148"/>
                  <a:pt x="2673169" y="2691710"/>
                </a:cubicBezTo>
                <a:cubicBezTo>
                  <a:pt x="2580978" y="2714454"/>
                  <a:pt x="2485617" y="2738008"/>
                  <a:pt x="2383908" y="2766733"/>
                </a:cubicBezTo>
                <a:cubicBezTo>
                  <a:pt x="1606788" y="2986132"/>
                  <a:pt x="1067300" y="2893177"/>
                  <a:pt x="580011" y="2455996"/>
                </a:cubicBezTo>
                <a:cubicBezTo>
                  <a:pt x="260201" y="2169073"/>
                  <a:pt x="183906" y="1782048"/>
                  <a:pt x="103935" y="1224395"/>
                </a:cubicBezTo>
                <a:cubicBezTo>
                  <a:pt x="95007" y="1162089"/>
                  <a:pt x="85753" y="1100145"/>
                  <a:pt x="76737" y="1040246"/>
                </a:cubicBezTo>
                <a:cubicBezTo>
                  <a:pt x="28042" y="715402"/>
                  <a:pt x="-17905" y="408591"/>
                  <a:pt x="6986" y="142569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4C8343-9B2C-4A33-AE54-5945E6E9D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11772" y="0"/>
            <a:ext cx="3580076" cy="3029264"/>
          </a:xfrm>
          <a:custGeom>
            <a:avLst/>
            <a:gdLst>
              <a:gd name="connsiteX0" fmla="*/ 19381 w 3580076"/>
              <a:gd name="connsiteY0" fmla="*/ 0 h 3029264"/>
              <a:gd name="connsiteX1" fmla="*/ 3580076 w 3580076"/>
              <a:gd name="connsiteY1" fmla="*/ 0 h 3029264"/>
              <a:gd name="connsiteX2" fmla="*/ 3580076 w 3580076"/>
              <a:gd name="connsiteY2" fmla="*/ 2559343 h 3029264"/>
              <a:gd name="connsiteX3" fmla="*/ 3556258 w 3580076"/>
              <a:gd name="connsiteY3" fmla="*/ 2578706 h 3029264"/>
              <a:gd name="connsiteX4" fmla="*/ 2887450 w 3580076"/>
              <a:gd name="connsiteY4" fmla="*/ 2826324 h 3029264"/>
              <a:gd name="connsiteX5" fmla="*/ 2575407 w 3580076"/>
              <a:gd name="connsiteY5" fmla="*/ 2906908 h 3029264"/>
              <a:gd name="connsiteX6" fmla="*/ 628491 w 3580076"/>
              <a:gd name="connsiteY6" fmla="*/ 2569492 h 3029264"/>
              <a:gd name="connsiteX7" fmla="*/ 113276 w 3580076"/>
              <a:gd name="connsiteY7" fmla="*/ 1240251 h 3029264"/>
              <a:gd name="connsiteX8" fmla="*/ 83702 w 3580076"/>
              <a:gd name="connsiteY8" fmla="*/ 1041556 h 3029264"/>
              <a:gd name="connsiteX9" fmla="*/ 7347 w 3580076"/>
              <a:gd name="connsiteY9" fmla="*/ 73049 h 302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80076" h="3029264">
                <a:moveTo>
                  <a:pt x="19381" y="0"/>
                </a:moveTo>
                <a:lnTo>
                  <a:pt x="3580076" y="0"/>
                </a:lnTo>
                <a:lnTo>
                  <a:pt x="3580076" y="2559343"/>
                </a:lnTo>
                <a:lnTo>
                  <a:pt x="3556258" y="2578706"/>
                </a:lnTo>
                <a:cubicBezTo>
                  <a:pt x="3390615" y="2698133"/>
                  <a:pt x="3196665" y="2750327"/>
                  <a:pt x="2887450" y="2826324"/>
                </a:cubicBezTo>
                <a:cubicBezTo>
                  <a:pt x="2787996" y="2850747"/>
                  <a:pt x="2685123" y="2876042"/>
                  <a:pt x="2575407" y="2906908"/>
                </a:cubicBezTo>
                <a:cubicBezTo>
                  <a:pt x="1737105" y="3142655"/>
                  <a:pt x="1154843" y="3041718"/>
                  <a:pt x="628491" y="2569492"/>
                </a:cubicBezTo>
                <a:cubicBezTo>
                  <a:pt x="283045" y="2259569"/>
                  <a:pt x="200247" y="1841949"/>
                  <a:pt x="113276" y="1240251"/>
                </a:cubicBezTo>
                <a:cubicBezTo>
                  <a:pt x="103566" y="1173024"/>
                  <a:pt x="93505" y="1106186"/>
                  <a:pt x="83702" y="1041556"/>
                </a:cubicBezTo>
                <a:cubicBezTo>
                  <a:pt x="30763" y="691052"/>
                  <a:pt x="-19190" y="360006"/>
                  <a:pt x="7347" y="73049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76FEFBE-09C1-441E-BB53-303E4CED5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97970" y="0"/>
            <a:ext cx="3293877" cy="2743212"/>
          </a:xfrm>
          <a:custGeom>
            <a:avLst/>
            <a:gdLst>
              <a:gd name="connsiteX0" fmla="*/ 37772 w 3293877"/>
              <a:gd name="connsiteY0" fmla="*/ 0 h 2743212"/>
              <a:gd name="connsiteX1" fmla="*/ 3293877 w 3293877"/>
              <a:gd name="connsiteY1" fmla="*/ 0 h 2743212"/>
              <a:gd name="connsiteX2" fmla="*/ 3293877 w 3293877"/>
              <a:gd name="connsiteY2" fmla="*/ 2133887 h 2743212"/>
              <a:gd name="connsiteX3" fmla="*/ 3222757 w 3293877"/>
              <a:gd name="connsiteY3" fmla="*/ 2223039 h 2743212"/>
              <a:gd name="connsiteX4" fmla="*/ 2503136 w 3293877"/>
              <a:gd name="connsiteY4" fmla="*/ 2565392 h 2743212"/>
              <a:gd name="connsiteX5" fmla="*/ 2232111 w 3293877"/>
              <a:gd name="connsiteY5" fmla="*/ 2635826 h 2743212"/>
              <a:gd name="connsiteX6" fmla="*/ 542319 w 3293877"/>
              <a:gd name="connsiteY6" fmla="*/ 2345567 h 2743212"/>
              <a:gd name="connsiteX7" fmla="*/ 96920 w 3293877"/>
              <a:gd name="connsiteY7" fmla="*/ 1191868 h 2743212"/>
              <a:gd name="connsiteX8" fmla="*/ 71529 w 3293877"/>
              <a:gd name="connsiteY8" fmla="*/ 1019346 h 2743212"/>
              <a:gd name="connsiteX9" fmla="*/ 6623 w 3293877"/>
              <a:gd name="connsiteY9" fmla="*/ 178315 h 2743212"/>
              <a:gd name="connsiteX10" fmla="*/ 34833 w 3293877"/>
              <a:gd name="connsiteY10" fmla="*/ 8680 h 274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93877" h="2743212">
                <a:moveTo>
                  <a:pt x="37772" y="0"/>
                </a:moveTo>
                <a:lnTo>
                  <a:pt x="3293877" y="0"/>
                </a:lnTo>
                <a:lnTo>
                  <a:pt x="3293877" y="2133887"/>
                </a:lnTo>
                <a:lnTo>
                  <a:pt x="3222757" y="2223039"/>
                </a:lnTo>
                <a:cubicBezTo>
                  <a:pt x="3041339" y="2425251"/>
                  <a:pt x="2861221" y="2476800"/>
                  <a:pt x="2503136" y="2565392"/>
                </a:cubicBezTo>
                <a:cubicBezTo>
                  <a:pt x="2416757" y="2586746"/>
                  <a:pt x="2327408" y="2608861"/>
                  <a:pt x="2232111" y="2635826"/>
                </a:cubicBezTo>
                <a:cubicBezTo>
                  <a:pt x="1503976" y="2841768"/>
                  <a:pt x="998612" y="2754939"/>
                  <a:pt x="542319" y="2345567"/>
                </a:cubicBezTo>
                <a:cubicBezTo>
                  <a:pt x="242852" y="2076894"/>
                  <a:pt x="171565" y="1714314"/>
                  <a:pt x="96920" y="1191868"/>
                </a:cubicBezTo>
                <a:cubicBezTo>
                  <a:pt x="88586" y="1133496"/>
                  <a:pt x="79946" y="1075462"/>
                  <a:pt x="71529" y="1019346"/>
                </a:cubicBezTo>
                <a:cubicBezTo>
                  <a:pt x="26070" y="715012"/>
                  <a:pt x="-16826" y="427572"/>
                  <a:pt x="6623" y="178315"/>
                </a:cubicBezTo>
                <a:cubicBezTo>
                  <a:pt x="12226" y="118742"/>
                  <a:pt x="21526" y="62431"/>
                  <a:pt x="34833" y="868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6D7528F-B81B-43AA-A52F-912A91062E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0" t="13037" b="5723"/>
          <a:stretch/>
        </p:blipFill>
        <p:spPr>
          <a:xfrm>
            <a:off x="9296400" y="-9271"/>
            <a:ext cx="2906770" cy="2512985"/>
          </a:xfrm>
          <a:custGeom>
            <a:avLst/>
            <a:gdLst/>
            <a:ahLst/>
            <a:cxnLst/>
            <a:rect l="l" t="t" r="r" b="b"/>
            <a:pathLst>
              <a:path w="3093269" h="2530405">
                <a:moveTo>
                  <a:pt x="60381" y="0"/>
                </a:moveTo>
                <a:lnTo>
                  <a:pt x="3093269" y="0"/>
                </a:lnTo>
                <a:lnTo>
                  <a:pt x="3093269" y="1760938"/>
                </a:lnTo>
                <a:lnTo>
                  <a:pt x="3091357" y="1764934"/>
                </a:lnTo>
                <a:cubicBezTo>
                  <a:pt x="3032651" y="1871844"/>
                  <a:pt x="2962668" y="1970741"/>
                  <a:pt x="2881807" y="2060870"/>
                </a:cubicBezTo>
                <a:cubicBezTo>
                  <a:pt x="2718935" y="2242410"/>
                  <a:pt x="2557541" y="2288971"/>
                  <a:pt x="2236713" y="2369092"/>
                </a:cubicBezTo>
                <a:cubicBezTo>
                  <a:pt x="2159321" y="2388405"/>
                  <a:pt x="2079268" y="2408405"/>
                  <a:pt x="1993879" y="2432762"/>
                </a:cubicBezTo>
                <a:cubicBezTo>
                  <a:pt x="1341447" y="2618793"/>
                  <a:pt x="889107" y="2542063"/>
                  <a:pt x="481384" y="2176267"/>
                </a:cubicBezTo>
                <a:cubicBezTo>
                  <a:pt x="213794" y="1936193"/>
                  <a:pt x="150722" y="1611509"/>
                  <a:pt x="84978" y="1143609"/>
                </a:cubicBezTo>
                <a:cubicBezTo>
                  <a:pt x="77638" y="1091332"/>
                  <a:pt x="70023" y="1039358"/>
                  <a:pt x="62604" y="989101"/>
                </a:cubicBezTo>
                <a:cubicBezTo>
                  <a:pt x="22537" y="716545"/>
                  <a:pt x="-15270" y="459119"/>
                  <a:pt x="6250" y="235762"/>
                </a:cubicBezTo>
                <a:cubicBezTo>
                  <a:pt x="11393" y="182380"/>
                  <a:pt x="19838" y="131912"/>
                  <a:pt x="31866" y="83728"/>
                </a:cubicBezTo>
                <a:close/>
              </a:path>
            </a:pathLst>
          </a:custGeom>
        </p:spPr>
      </p:pic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85FD2CF-35DE-4F7D-B04C-C7B7DC4DB0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32156" y="3297832"/>
            <a:ext cx="5959692" cy="3560169"/>
          </a:xfrm>
          <a:custGeom>
            <a:avLst/>
            <a:gdLst>
              <a:gd name="connsiteX0" fmla="*/ 3008109 w 5959692"/>
              <a:gd name="connsiteY0" fmla="*/ 42 h 3560169"/>
              <a:gd name="connsiteX1" fmla="*/ 4702247 w 5959692"/>
              <a:gd name="connsiteY1" fmla="*/ 626282 h 3560169"/>
              <a:gd name="connsiteX2" fmla="*/ 5069411 w 5959692"/>
              <a:gd name="connsiteY2" fmla="*/ 865826 h 3560169"/>
              <a:gd name="connsiteX3" fmla="*/ 5895906 w 5959692"/>
              <a:gd name="connsiteY3" fmla="*/ 1594994 h 3560169"/>
              <a:gd name="connsiteX4" fmla="*/ 5959691 w 5959692"/>
              <a:gd name="connsiteY4" fmla="*/ 1728783 h 3560169"/>
              <a:gd name="connsiteX5" fmla="*/ 5959692 w 5959692"/>
              <a:gd name="connsiteY5" fmla="*/ 3560169 h 3560169"/>
              <a:gd name="connsiteX6" fmla="*/ 635 w 5959692"/>
              <a:gd name="connsiteY6" fmla="*/ 3560169 h 3560169"/>
              <a:gd name="connsiteX7" fmla="*/ 0 w 5959692"/>
              <a:gd name="connsiteY7" fmla="*/ 3534810 h 3560169"/>
              <a:gd name="connsiteX8" fmla="*/ 56896 w 5959692"/>
              <a:gd name="connsiteY8" fmla="*/ 3142342 h 3560169"/>
              <a:gd name="connsiteX9" fmla="*/ 605568 w 5959692"/>
              <a:gd name="connsiteY9" fmla="*/ 1932853 h 3560169"/>
              <a:gd name="connsiteX10" fmla="*/ 736162 w 5959692"/>
              <a:gd name="connsiteY10" fmla="*/ 1690788 h 3560169"/>
              <a:gd name="connsiteX11" fmla="*/ 2021319 w 5959692"/>
              <a:gd name="connsiteY11" fmla="*/ 209863 h 3560169"/>
              <a:gd name="connsiteX12" fmla="*/ 3008109 w 5959692"/>
              <a:gd name="connsiteY12" fmla="*/ 42 h 3560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59692" h="3560169">
                <a:moveTo>
                  <a:pt x="3008109" y="42"/>
                </a:moveTo>
                <a:cubicBezTo>
                  <a:pt x="3549058" y="3372"/>
                  <a:pt x="4091345" y="208628"/>
                  <a:pt x="4702247" y="626282"/>
                </a:cubicBezTo>
                <a:cubicBezTo>
                  <a:pt x="4830168" y="713755"/>
                  <a:pt x="4951806" y="791097"/>
                  <a:pt x="5069411" y="865826"/>
                </a:cubicBezTo>
                <a:cubicBezTo>
                  <a:pt x="5495976" y="1136988"/>
                  <a:pt x="5734167" y="1298128"/>
                  <a:pt x="5895906" y="1594994"/>
                </a:cubicBezTo>
                <a:lnTo>
                  <a:pt x="5959691" y="1728783"/>
                </a:lnTo>
                <a:lnTo>
                  <a:pt x="5959692" y="3560169"/>
                </a:lnTo>
                <a:lnTo>
                  <a:pt x="635" y="3560169"/>
                </a:lnTo>
                <a:lnTo>
                  <a:pt x="0" y="3534810"/>
                </a:lnTo>
                <a:cubicBezTo>
                  <a:pt x="2402" y="3407978"/>
                  <a:pt x="21463" y="3278501"/>
                  <a:pt x="56896" y="3142342"/>
                </a:cubicBezTo>
                <a:cubicBezTo>
                  <a:pt x="155720" y="2762537"/>
                  <a:pt x="374193" y="2359525"/>
                  <a:pt x="605568" y="1932853"/>
                </a:cubicBezTo>
                <a:cubicBezTo>
                  <a:pt x="648282" y="1854194"/>
                  <a:pt x="692359" y="1772817"/>
                  <a:pt x="736162" y="1690788"/>
                </a:cubicBezTo>
                <a:cubicBezTo>
                  <a:pt x="1128289" y="956620"/>
                  <a:pt x="1429537" y="456850"/>
                  <a:pt x="2021319" y="209863"/>
                </a:cubicBezTo>
                <a:cubicBezTo>
                  <a:pt x="2359453" y="68739"/>
                  <a:pt x="2683541" y="-1956"/>
                  <a:pt x="3008109" y="42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B357D90-5835-41AD-A093-F73220E272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493" y="3105611"/>
            <a:ext cx="6141507" cy="3752389"/>
          </a:xfrm>
          <a:custGeom>
            <a:avLst/>
            <a:gdLst>
              <a:gd name="connsiteX0" fmla="*/ 3215595 w 6141507"/>
              <a:gd name="connsiteY0" fmla="*/ 37 h 3752389"/>
              <a:gd name="connsiteX1" fmla="*/ 5025810 w 6141507"/>
              <a:gd name="connsiteY1" fmla="*/ 667544 h 3752389"/>
              <a:gd name="connsiteX2" fmla="*/ 5418068 w 6141507"/>
              <a:gd name="connsiteY2" fmla="*/ 923043 h 3752389"/>
              <a:gd name="connsiteX3" fmla="*/ 6130109 w 6141507"/>
              <a:gd name="connsiteY3" fmla="*/ 1458777 h 3752389"/>
              <a:gd name="connsiteX4" fmla="*/ 6141506 w 6141507"/>
              <a:gd name="connsiteY4" fmla="*/ 1473047 h 3752389"/>
              <a:gd name="connsiteX5" fmla="*/ 6141507 w 6141507"/>
              <a:gd name="connsiteY5" fmla="*/ 3752389 h 3752389"/>
              <a:gd name="connsiteX6" fmla="*/ 0 w 6141507"/>
              <a:gd name="connsiteY6" fmla="*/ 3752389 h 3752389"/>
              <a:gd name="connsiteX7" fmla="*/ 7127 w 6141507"/>
              <a:gd name="connsiteY7" fmla="*/ 3638865 h 3752389"/>
              <a:gd name="connsiteX8" fmla="*/ 59603 w 6141507"/>
              <a:gd name="connsiteY8" fmla="*/ 3356358 h 3752389"/>
              <a:gd name="connsiteX9" fmla="*/ 646726 w 6141507"/>
              <a:gd name="connsiteY9" fmla="*/ 2064848 h 3752389"/>
              <a:gd name="connsiteX10" fmla="*/ 786444 w 6141507"/>
              <a:gd name="connsiteY10" fmla="*/ 1806355 h 3752389"/>
              <a:gd name="connsiteX11" fmla="*/ 2160845 w 6141507"/>
              <a:gd name="connsiteY11" fmla="*/ 224629 h 3752389"/>
              <a:gd name="connsiteX12" fmla="*/ 3215595 w 6141507"/>
              <a:gd name="connsiteY12" fmla="*/ 37 h 3752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41507" h="3752389">
                <a:moveTo>
                  <a:pt x="3215595" y="37"/>
                </a:moveTo>
                <a:cubicBezTo>
                  <a:pt x="3793727" y="3265"/>
                  <a:pt x="4373168" y="222053"/>
                  <a:pt x="5025810" y="667544"/>
                </a:cubicBezTo>
                <a:cubicBezTo>
                  <a:pt x="5162471" y="760846"/>
                  <a:pt x="5292423" y="843339"/>
                  <a:pt x="5418068" y="923043"/>
                </a:cubicBezTo>
                <a:cubicBezTo>
                  <a:pt x="5743584" y="1129628"/>
                  <a:pt x="5966418" y="1276344"/>
                  <a:pt x="6130109" y="1458777"/>
                </a:cubicBezTo>
                <a:lnTo>
                  <a:pt x="6141506" y="1473047"/>
                </a:lnTo>
                <a:lnTo>
                  <a:pt x="6141507" y="3752389"/>
                </a:lnTo>
                <a:lnTo>
                  <a:pt x="0" y="3752389"/>
                </a:lnTo>
                <a:lnTo>
                  <a:pt x="7127" y="3638865"/>
                </a:lnTo>
                <a:cubicBezTo>
                  <a:pt x="16780" y="3547020"/>
                  <a:pt x="34303" y="3453276"/>
                  <a:pt x="59603" y="3356358"/>
                </a:cubicBezTo>
                <a:cubicBezTo>
                  <a:pt x="165452" y="2950843"/>
                  <a:pt x="399187" y="2520480"/>
                  <a:pt x="646726" y="2064848"/>
                </a:cubicBezTo>
                <a:cubicBezTo>
                  <a:pt x="692424" y="1980851"/>
                  <a:pt x="739580" y="1893951"/>
                  <a:pt x="786444" y="1806355"/>
                </a:cubicBezTo>
                <a:cubicBezTo>
                  <a:pt x="1205972" y="1022363"/>
                  <a:pt x="1528233" y="488656"/>
                  <a:pt x="2160845" y="224629"/>
                </a:cubicBezTo>
                <a:cubicBezTo>
                  <a:pt x="2522310" y="73767"/>
                  <a:pt x="2868717" y="-1899"/>
                  <a:pt x="3215595" y="37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188EC29-E620-4E9C-9ABB-0CD603CCF1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814" y="3406834"/>
            <a:ext cx="5724034" cy="3451167"/>
          </a:xfrm>
          <a:custGeom>
            <a:avLst/>
            <a:gdLst>
              <a:gd name="connsiteX0" fmla="*/ 2808622 w 5724034"/>
              <a:gd name="connsiteY0" fmla="*/ 207 h 3451167"/>
              <a:gd name="connsiteX1" fmla="*/ 4400004 w 5724034"/>
              <a:gd name="connsiteY1" fmla="*/ 607462 h 3451167"/>
              <a:gd name="connsiteX2" fmla="*/ 4745277 w 5724034"/>
              <a:gd name="connsiteY2" fmla="*/ 837612 h 3451167"/>
              <a:gd name="connsiteX3" fmla="*/ 5584627 w 5724034"/>
              <a:gd name="connsiteY3" fmla="*/ 1665805 h 3451167"/>
              <a:gd name="connsiteX4" fmla="*/ 5682689 w 5724034"/>
              <a:gd name="connsiteY4" fmla="*/ 1947596 h 3451167"/>
              <a:gd name="connsiteX5" fmla="*/ 5724034 w 5724034"/>
              <a:gd name="connsiteY5" fmla="*/ 2133764 h 3451167"/>
              <a:gd name="connsiteX6" fmla="*/ 5724034 w 5724034"/>
              <a:gd name="connsiteY6" fmla="*/ 3254784 h 3451167"/>
              <a:gd name="connsiteX7" fmla="*/ 5682668 w 5724034"/>
              <a:gd name="connsiteY7" fmla="*/ 3451167 h 3451167"/>
              <a:gd name="connsiteX8" fmla="*/ 3398 w 5724034"/>
              <a:gd name="connsiteY8" fmla="*/ 3451167 h 3451167"/>
              <a:gd name="connsiteX9" fmla="*/ 0 w 5724034"/>
              <a:gd name="connsiteY9" fmla="*/ 3332475 h 3451167"/>
              <a:gd name="connsiteX10" fmla="*/ 51930 w 5724034"/>
              <a:gd name="connsiteY10" fmla="*/ 2960389 h 3451167"/>
              <a:gd name="connsiteX11" fmla="*/ 562146 w 5724034"/>
              <a:gd name="connsiteY11" fmla="*/ 1816544 h 3451167"/>
              <a:gd name="connsiteX12" fmla="*/ 683754 w 5724034"/>
              <a:gd name="connsiteY12" fmla="*/ 1587775 h 3451167"/>
              <a:gd name="connsiteX13" fmla="*/ 1883792 w 5724034"/>
              <a:gd name="connsiteY13" fmla="*/ 191878 h 3451167"/>
              <a:gd name="connsiteX14" fmla="*/ 2808622 w 5724034"/>
              <a:gd name="connsiteY14" fmla="*/ 207 h 345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724034" h="3451167">
                <a:moveTo>
                  <a:pt x="2808622" y="207"/>
                </a:moveTo>
                <a:cubicBezTo>
                  <a:pt x="3316039" y="7471"/>
                  <a:pt x="3825452" y="206405"/>
                  <a:pt x="4400004" y="607462"/>
                </a:cubicBezTo>
                <a:cubicBezTo>
                  <a:pt x="4520314" y="691458"/>
                  <a:pt x="4634691" y="765791"/>
                  <a:pt x="4745277" y="837612"/>
                </a:cubicBezTo>
                <a:cubicBezTo>
                  <a:pt x="5203686" y="1135457"/>
                  <a:pt x="5430786" y="1295036"/>
                  <a:pt x="5584627" y="1665805"/>
                </a:cubicBezTo>
                <a:cubicBezTo>
                  <a:pt x="5622816" y="1757843"/>
                  <a:pt x="5655511" y="1851832"/>
                  <a:pt x="5682689" y="1947596"/>
                </a:cubicBezTo>
                <a:lnTo>
                  <a:pt x="5724034" y="2133764"/>
                </a:lnTo>
                <a:lnTo>
                  <a:pt x="5724034" y="3254784"/>
                </a:lnTo>
                <a:lnTo>
                  <a:pt x="5682668" y="3451167"/>
                </a:lnTo>
                <a:lnTo>
                  <a:pt x="3398" y="3451167"/>
                </a:lnTo>
                <a:lnTo>
                  <a:pt x="0" y="3332475"/>
                </a:lnTo>
                <a:cubicBezTo>
                  <a:pt x="1789" y="3212109"/>
                  <a:pt x="19193" y="3089357"/>
                  <a:pt x="51930" y="2960389"/>
                </a:cubicBezTo>
                <a:cubicBezTo>
                  <a:pt x="143234" y="2600640"/>
                  <a:pt x="346682" y="2219774"/>
                  <a:pt x="562146" y="1816544"/>
                </a:cubicBezTo>
                <a:cubicBezTo>
                  <a:pt x="601922" y="1742209"/>
                  <a:pt x="642967" y="1665303"/>
                  <a:pt x="683754" y="1587775"/>
                </a:cubicBezTo>
                <a:cubicBezTo>
                  <a:pt x="1048876" y="893902"/>
                  <a:pt x="1329611" y="421821"/>
                  <a:pt x="1883792" y="191878"/>
                </a:cubicBezTo>
                <a:cubicBezTo>
                  <a:pt x="2200442" y="60492"/>
                  <a:pt x="2504173" y="-4151"/>
                  <a:pt x="2808622" y="207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A3CEDF-CADF-4779-859C-F4F7C4957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437137"/>
            <a:ext cx="5788550" cy="2848617"/>
          </a:xfrm>
        </p:spPr>
        <p:txBody>
          <a:bodyPr anchor="b">
            <a:normAutofit/>
          </a:bodyPr>
          <a:lstStyle/>
          <a:p>
            <a:pPr>
              <a:lnSpc>
                <a:spcPct val="110000"/>
              </a:lnSpc>
            </a:pPr>
            <a:r>
              <a:rPr lang="fi-FI" sz="4200"/>
              <a:t>Seurakunnat ja järjestöt yhdessä</a:t>
            </a:r>
            <a:br>
              <a:rPr lang="fi-FI" sz="4200"/>
            </a:br>
            <a:r>
              <a:rPr lang="fi-FI" sz="4200"/>
              <a:t>3.2.2022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2F55E4F-EAA6-44C2-A24E-4E13AAB61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4362100"/>
            <a:ext cx="5235308" cy="1679981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fi-FI" sz="2200"/>
              <a:t>Milja Karjalainen</a:t>
            </a:r>
          </a:p>
          <a:p>
            <a:pPr>
              <a:lnSpc>
                <a:spcPct val="120000"/>
              </a:lnSpc>
            </a:pPr>
            <a:r>
              <a:rPr lang="fi-FI" sz="2200"/>
              <a:t>Toiminnanjohtaja</a:t>
            </a:r>
          </a:p>
          <a:p>
            <a:pPr>
              <a:lnSpc>
                <a:spcPct val="120000"/>
              </a:lnSpc>
            </a:pPr>
            <a:r>
              <a:rPr lang="fi-FI" sz="2200"/>
              <a:t>Satakunnan </a:t>
            </a:r>
            <a:r>
              <a:rPr lang="fi-FI" sz="2200" err="1"/>
              <a:t>yhteisökeskus</a:t>
            </a:r>
            <a:endParaRPr lang="fi-FI" sz="2200"/>
          </a:p>
        </p:txBody>
      </p:sp>
      <p:pic>
        <p:nvPicPr>
          <p:cNvPr id="4" name="Picture 3" descr="Korkea ruohikko auringonnousussa">
            <a:extLst>
              <a:ext uri="{FF2B5EF4-FFF2-40B4-BE49-F238E27FC236}">
                <a16:creationId xmlns:a16="http://schemas.microsoft.com/office/drawing/2014/main" id="{88F321FE-E9DD-4F3B-A136-574FCAE45E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56" r="-1" b="-1"/>
          <a:stretch/>
        </p:blipFill>
        <p:spPr>
          <a:xfrm>
            <a:off x="6807197" y="3656544"/>
            <a:ext cx="5185262" cy="3201454"/>
          </a:xfrm>
          <a:custGeom>
            <a:avLst/>
            <a:gdLst/>
            <a:ahLst/>
            <a:cxnLst/>
            <a:rect l="l" t="t" r="r" b="b"/>
            <a:pathLst>
              <a:path w="5185262" h="3201454">
                <a:moveTo>
                  <a:pt x="2395657" y="533"/>
                </a:moveTo>
                <a:cubicBezTo>
                  <a:pt x="2853132" y="-10568"/>
                  <a:pt x="3320085" y="151875"/>
                  <a:pt x="3853824" y="495130"/>
                </a:cubicBezTo>
                <a:cubicBezTo>
                  <a:pt x="3965587" y="567021"/>
                  <a:pt x="4071620" y="630367"/>
                  <a:pt x="4174137" y="691568"/>
                </a:cubicBezTo>
                <a:cubicBezTo>
                  <a:pt x="4599096" y="945381"/>
                  <a:pt x="4810106" y="1082014"/>
                  <a:pt x="4963571" y="1412493"/>
                </a:cubicBezTo>
                <a:cubicBezTo>
                  <a:pt x="5115952" y="1740640"/>
                  <a:pt x="5190392" y="2100122"/>
                  <a:pt x="5184988" y="2480884"/>
                </a:cubicBezTo>
                <a:cubicBezTo>
                  <a:pt x="5182321" y="2667133"/>
                  <a:pt x="5160907" y="2854257"/>
                  <a:pt x="5121020" y="3040915"/>
                </a:cubicBezTo>
                <a:lnTo>
                  <a:pt x="5078712" y="3201454"/>
                </a:lnTo>
                <a:lnTo>
                  <a:pt x="5755" y="3201454"/>
                </a:lnTo>
                <a:lnTo>
                  <a:pt x="0" y="3006621"/>
                </a:lnTo>
                <a:cubicBezTo>
                  <a:pt x="4041" y="2932436"/>
                  <a:pt x="14231" y="2856537"/>
                  <a:pt x="30450" y="2777898"/>
                </a:cubicBezTo>
                <a:cubicBezTo>
                  <a:pt x="98304" y="2448859"/>
                  <a:pt x="266355" y="2096783"/>
                  <a:pt x="444335" y="1724033"/>
                </a:cubicBezTo>
                <a:cubicBezTo>
                  <a:pt x="477196" y="1655314"/>
                  <a:pt x="511097" y="1584223"/>
                  <a:pt x="544740" y="1512578"/>
                </a:cubicBezTo>
                <a:cubicBezTo>
                  <a:pt x="845919" y="871350"/>
                  <a:pt x="1079952" y="433962"/>
                  <a:pt x="1570060" y="206371"/>
                </a:cubicBezTo>
                <a:cubicBezTo>
                  <a:pt x="1850099" y="76329"/>
                  <a:pt x="2121172" y="7193"/>
                  <a:pt x="2395657" y="533"/>
                </a:cubicBezTo>
                <a:close/>
              </a:path>
            </a:pathLst>
          </a:custGeom>
        </p:spPr>
      </p:pic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B9F61EA3-ED15-4001-8133-B724FBD62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05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43CF39-F712-4446-9DA3-36112E26A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Rakenteita tarvitaan – ja rakenteissa täytyy olla mukana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54D31D-BF7D-4DD8-91E8-098827C55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3. sektoria käsitelty yhtenä kokonaisuutena suhteessa hyvinvointialueeseen Satasotessa mm. kumppanuusmallissa, vaikka erojakin järjestöjen ja seurakuntien välillä toki on</a:t>
            </a:r>
          </a:p>
          <a:p>
            <a:r>
              <a:rPr lang="fi-FI" dirty="0"/>
              <a:t>3. sektori mukana eri hallinnon tasoilla</a:t>
            </a:r>
          </a:p>
          <a:p>
            <a:r>
              <a:rPr lang="fi-FI" dirty="0"/>
              <a:t>On tärkeää päättää kuka edustaa, ja miten edustuksen takana hoidetaan osallistaminen</a:t>
            </a:r>
          </a:p>
          <a:p>
            <a:r>
              <a:rPr lang="fi-FI" dirty="0"/>
              <a:t>Keskeistä on ajatella ihmisten elämää ja sitä kautta palvelukokonaisuutta nimenomaan kokonaisuutena</a:t>
            </a:r>
          </a:p>
          <a:p>
            <a:r>
              <a:rPr lang="fi-FI" dirty="0"/>
              <a:t>Palveluketjut, palveluohjaus- ja neuvonta, toiminta-alustat ja konkreettinen toiminta ajateltava monitoimijaisesti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1CC6811-9D3B-4447-B32D-59A3AD892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98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FEB184-86E6-4D2F-91B7-5B0FB42FE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Mikä yhdistää seurakuntia ja järjestöjä?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90BC7BA-A4A9-4E12-870E-A788AB166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Asiakasymmärrys, kohtaamisosaaminen ja asiantuntijuus</a:t>
            </a:r>
          </a:p>
          <a:p>
            <a:r>
              <a:rPr lang="fi-FI" dirty="0"/>
              <a:t>Luonnollinen hakeutuminen sinne missä on tarvetta</a:t>
            </a:r>
          </a:p>
          <a:p>
            <a:r>
              <a:rPr lang="fi-FI" dirty="0"/>
              <a:t>Vapaus ja eri resurssit verrattuna julkiseen sektoriin</a:t>
            </a:r>
          </a:p>
          <a:p>
            <a:r>
              <a:rPr lang="fi-FI" dirty="0"/>
              <a:t>Seurakunnilla ja järjestöillä vielä keskenäänkin omat vahvuutensa</a:t>
            </a:r>
          </a:p>
          <a:p>
            <a:r>
              <a:rPr lang="fi-FI" dirty="0"/>
              <a:t>Merkitys osallisuustyössä ja yhteisöjen rakentumisessa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74DBB93-8C1E-4278-A9DE-C35F0B42F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64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175053-322D-46E5-AA72-DE2804306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Muutama nosto Satakunnasta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F190D5D-793D-48BF-BC4E-33532979E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OLKA-toiminta toiminta-alustana</a:t>
            </a:r>
          </a:p>
          <a:p>
            <a:r>
              <a:rPr lang="fi-FI" dirty="0"/>
              <a:t>Saattohoidon vapaaehtoistyö</a:t>
            </a:r>
          </a:p>
          <a:p>
            <a:r>
              <a:rPr lang="fi-FI" dirty="0"/>
              <a:t>Yhteinen keittiö – toiminnalla saavutettu yksinäisyyttä kokevia ja eri tavoin vaikeassa elämäntilanteessa olevia ihmisiä avun ja kohtaamisten piiriin</a:t>
            </a:r>
          </a:p>
          <a:p>
            <a:r>
              <a:rPr lang="fi-FI" dirty="0"/>
              <a:t>Yhteinen Lasten ja nuorten harrastusrahasto koonnut yhteen resursseja, osaamista ja selkiyttänyt viestiä ulospäin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BB8269-828D-4220-901A-94ED58F7D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www.yhteisokeskus.fi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0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83322E6-D18D-4B7D-8CE5-650980BD5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271804" cy="1639888"/>
          </a:xfrm>
        </p:spPr>
        <p:txBody>
          <a:bodyPr anchor="b">
            <a:normAutofit/>
          </a:bodyPr>
          <a:lstStyle/>
          <a:p>
            <a:r>
              <a:rPr lang="fi-FI" dirty="0"/>
              <a:t>KIITOS!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BF15FE-437D-407A-98B6-631570428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271804" cy="3651250"/>
          </a:xfrm>
        </p:spPr>
        <p:txBody>
          <a:bodyPr>
            <a:normAutofit/>
          </a:bodyPr>
          <a:lstStyle/>
          <a:p>
            <a:r>
              <a:rPr lang="fi-FI" dirty="0">
                <a:hlinkClick r:id="rId2"/>
              </a:rPr>
              <a:t>milja.karjalainen@yhteisokeskus.fi</a:t>
            </a:r>
            <a:endParaRPr lang="fi-FI" dirty="0"/>
          </a:p>
          <a:p>
            <a:r>
              <a:rPr lang="fi-FI" dirty="0"/>
              <a:t>044 5296803</a:t>
            </a:r>
          </a:p>
          <a:p>
            <a:r>
              <a:rPr lang="fi-FI" dirty="0">
                <a:hlinkClick r:id="rId3"/>
              </a:rPr>
              <a:t>www.yhteisokeskus.fi</a:t>
            </a:r>
            <a:endParaRPr lang="fi-FI" dirty="0"/>
          </a:p>
          <a:p>
            <a:r>
              <a:rPr lang="fi-FI" dirty="0">
                <a:hlinkClick r:id="rId4"/>
              </a:rPr>
              <a:t>www.satasote.fi</a:t>
            </a:r>
            <a:r>
              <a:rPr lang="fi-FI" dirty="0"/>
              <a:t>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579B23F-3F81-448D-A5AF-389D73398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2518" y="6170613"/>
            <a:ext cx="4211995" cy="457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www.yhteisokeskus.fi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77485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49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6" name="Picture 5" descr="Kaareva kivipolku tyynellä järvellä auringonnousun aikaan">
            <a:extLst>
              <a:ext uri="{FF2B5EF4-FFF2-40B4-BE49-F238E27FC236}">
                <a16:creationId xmlns:a16="http://schemas.microsoft.com/office/drawing/2014/main" id="{66E578A1-2741-460B-BBB6-5F3E923AF5B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385" r="32064" b="-1"/>
          <a:stretch/>
        </p:blipFill>
        <p:spPr>
          <a:xfrm>
            <a:off x="7203882" y="10"/>
            <a:ext cx="4988118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3141572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203</Words>
  <Application>Microsoft Office PowerPoint</Application>
  <PresentationFormat>Laajakuva</PresentationFormat>
  <Paragraphs>31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Meiryo</vt:lpstr>
      <vt:lpstr>Calibri</vt:lpstr>
      <vt:lpstr>Corbel</vt:lpstr>
      <vt:lpstr>SketchLinesVTI</vt:lpstr>
      <vt:lpstr>Seurakunnat ja järjestöt yhdessä 3.2.2022</vt:lpstr>
      <vt:lpstr>Rakenteita tarvitaan – ja rakenteissa täytyy olla mukana</vt:lpstr>
      <vt:lpstr>Mikä yhdistää seurakuntia ja järjestöjä?</vt:lpstr>
      <vt:lpstr>Muutama nosto Satakunnasta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Seurakunnat ja järjestöt yhdessä 3.2.2022</dc:title>
  <dc:creator>milja karjalainen</dc:creator>
  <cp:lastModifiedBy>Nurmi Anssi-Matti</cp:lastModifiedBy>
  <cp:revision>1</cp:revision>
  <dcterms:created xsi:type="dcterms:W3CDTF">2022-02-03T10:29:45Z</dcterms:created>
  <dcterms:modified xsi:type="dcterms:W3CDTF">2022-02-08T13:30:46Z</dcterms:modified>
</cp:coreProperties>
</file>